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414" r:id="rId3"/>
    <p:sldId id="472" r:id="rId4"/>
    <p:sldId id="475" r:id="rId5"/>
    <p:sldId id="476" r:id="rId6"/>
    <p:sldId id="477" r:id="rId7"/>
    <p:sldId id="479" r:id="rId8"/>
    <p:sldId id="480" r:id="rId9"/>
    <p:sldId id="482" r:id="rId10"/>
    <p:sldId id="481" r:id="rId11"/>
    <p:sldId id="483" r:id="rId12"/>
    <p:sldId id="47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1FF"/>
    <a:srgbClr val="17439B"/>
    <a:srgbClr val="FF9300"/>
    <a:srgbClr val="DBD0BB"/>
    <a:srgbClr val="A4A4A2"/>
    <a:srgbClr val="7F7E7F"/>
    <a:srgbClr val="FFFFFF"/>
    <a:srgbClr val="FEFAF0"/>
    <a:srgbClr val="D7A800"/>
    <a:srgbClr val="AA7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1"/>
    <p:restoredTop sz="94624"/>
  </p:normalViewPr>
  <p:slideViewPr>
    <p:cSldViewPr snapToGrid="0" snapToObjects="1">
      <p:cViewPr varScale="1">
        <p:scale>
          <a:sx n="88" d="100"/>
          <a:sy n="88" d="100"/>
        </p:scale>
        <p:origin x="473" y="3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CDD55-D7E0-D648-AE80-AC0B886888E9}" type="datetimeFigureOut">
              <a:rPr lang="en-US" smtClean="0"/>
              <a:t>12/29/2021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9E0AF1-911D-734E-8220-F8469082B928}" type="slidenum">
              <a:rPr lang="en-US" smtClean="0"/>
              <a:t>‹#›</a:t>
            </a:fld>
            <a:endParaRPr lang="en-US"/>
          </a:p>
        </p:txBody>
      </p:sp>
    </p:spTree>
    <p:extLst>
      <p:ext uri="{BB962C8B-B14F-4D97-AF65-F5344CB8AC3E}">
        <p14:creationId xmlns:p14="http://schemas.microsoft.com/office/powerpoint/2010/main" val="837740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9E0AF1-911D-734E-8220-F8469082B928}" type="slidenum">
              <a:rPr lang="en-US" smtClean="0"/>
              <a:t>1</a:t>
            </a:fld>
            <a:endParaRPr lang="en-US"/>
          </a:p>
        </p:txBody>
      </p:sp>
    </p:spTree>
    <p:extLst>
      <p:ext uri="{BB962C8B-B14F-4D97-AF65-F5344CB8AC3E}">
        <p14:creationId xmlns:p14="http://schemas.microsoft.com/office/powerpoint/2010/main" val="4176274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80BF-B51E-9044-AE00-056559276C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02CD9C-E7B1-E046-B2E7-D682A813F4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EA1590-13E5-C94E-8A4F-30271FB94FE7}"/>
              </a:ext>
            </a:extLst>
          </p:cNvPr>
          <p:cNvSpPr>
            <a:spLocks noGrp="1"/>
          </p:cNvSpPr>
          <p:nvPr>
            <p:ph type="dt" sz="half" idx="10"/>
          </p:nvPr>
        </p:nvSpPr>
        <p:spPr/>
        <p:txBody>
          <a:bodyPr/>
          <a:lstStyle/>
          <a:p>
            <a:fld id="{6E14BB3B-8093-3E44-B413-41200FBC1566}" type="datetimeFigureOut">
              <a:rPr lang="en-US" smtClean="0"/>
              <a:t>12/29/2021</a:t>
            </a:fld>
            <a:endParaRPr lang="en-US"/>
          </a:p>
        </p:txBody>
      </p:sp>
      <p:sp>
        <p:nvSpPr>
          <p:cNvPr id="5" name="Footer Placeholder 4">
            <a:extLst>
              <a:ext uri="{FF2B5EF4-FFF2-40B4-BE49-F238E27FC236}">
                <a16:creationId xmlns:a16="http://schemas.microsoft.com/office/drawing/2014/main" id="{6F1E9DFC-6670-5341-BF3F-B5C11FAD9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B1B40-422F-1A44-83F8-76E062EE6416}"/>
              </a:ext>
            </a:extLst>
          </p:cNvPr>
          <p:cNvSpPr>
            <a:spLocks noGrp="1"/>
          </p:cNvSpPr>
          <p:nvPr>
            <p:ph type="sldNum" sz="quarter" idx="12"/>
          </p:nvPr>
        </p:nvSpPr>
        <p:spPr/>
        <p:txBody>
          <a:bodyPr/>
          <a:lstStyle/>
          <a:p>
            <a:fld id="{AAB32E05-649B-6341-BC6D-73708E490CEA}" type="slidenum">
              <a:rPr lang="en-US" smtClean="0"/>
              <a:t>‹#›</a:t>
            </a:fld>
            <a:endParaRPr lang="en-US"/>
          </a:p>
        </p:txBody>
      </p:sp>
    </p:spTree>
    <p:extLst>
      <p:ext uri="{BB962C8B-B14F-4D97-AF65-F5344CB8AC3E}">
        <p14:creationId xmlns:p14="http://schemas.microsoft.com/office/powerpoint/2010/main" val="3800516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19A2-15C3-9B4C-A726-FD3672532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C7FB99-AC12-524B-A1CC-C18B0022D7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078EA4-EE58-5448-98FC-051A42F5BE70}"/>
              </a:ext>
            </a:extLst>
          </p:cNvPr>
          <p:cNvSpPr>
            <a:spLocks noGrp="1"/>
          </p:cNvSpPr>
          <p:nvPr>
            <p:ph type="dt" sz="half" idx="10"/>
          </p:nvPr>
        </p:nvSpPr>
        <p:spPr/>
        <p:txBody>
          <a:bodyPr/>
          <a:lstStyle/>
          <a:p>
            <a:fld id="{6E14BB3B-8093-3E44-B413-41200FBC1566}" type="datetimeFigureOut">
              <a:rPr lang="en-US" smtClean="0"/>
              <a:t>12/29/2021</a:t>
            </a:fld>
            <a:endParaRPr lang="en-US"/>
          </a:p>
        </p:txBody>
      </p:sp>
      <p:sp>
        <p:nvSpPr>
          <p:cNvPr id="5" name="Footer Placeholder 4">
            <a:extLst>
              <a:ext uri="{FF2B5EF4-FFF2-40B4-BE49-F238E27FC236}">
                <a16:creationId xmlns:a16="http://schemas.microsoft.com/office/drawing/2014/main" id="{00BC3980-59B9-C042-89D5-1F8D4DDCB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B1E1-EE37-A945-B924-815705A198FC}"/>
              </a:ext>
            </a:extLst>
          </p:cNvPr>
          <p:cNvSpPr>
            <a:spLocks noGrp="1"/>
          </p:cNvSpPr>
          <p:nvPr>
            <p:ph type="sldNum" sz="quarter" idx="12"/>
          </p:nvPr>
        </p:nvSpPr>
        <p:spPr/>
        <p:txBody>
          <a:bodyPr/>
          <a:lstStyle/>
          <a:p>
            <a:fld id="{AAB32E05-649B-6341-BC6D-73708E490CEA}" type="slidenum">
              <a:rPr lang="en-US" smtClean="0"/>
              <a:t>‹#›</a:t>
            </a:fld>
            <a:endParaRPr lang="en-US"/>
          </a:p>
        </p:txBody>
      </p:sp>
    </p:spTree>
    <p:extLst>
      <p:ext uri="{BB962C8B-B14F-4D97-AF65-F5344CB8AC3E}">
        <p14:creationId xmlns:p14="http://schemas.microsoft.com/office/powerpoint/2010/main" val="422066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9AC3C-87D1-644F-ACA9-04416AD776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F7406B-66C4-AD46-9EA9-B9609B8595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CB382-8350-E044-98B6-1EBAE4C3D83D}"/>
              </a:ext>
            </a:extLst>
          </p:cNvPr>
          <p:cNvSpPr>
            <a:spLocks noGrp="1"/>
          </p:cNvSpPr>
          <p:nvPr>
            <p:ph type="dt" sz="half" idx="10"/>
          </p:nvPr>
        </p:nvSpPr>
        <p:spPr/>
        <p:txBody>
          <a:bodyPr/>
          <a:lstStyle/>
          <a:p>
            <a:fld id="{6E14BB3B-8093-3E44-B413-41200FBC1566}" type="datetimeFigureOut">
              <a:rPr lang="en-US" smtClean="0"/>
              <a:t>12/29/2021</a:t>
            </a:fld>
            <a:endParaRPr lang="en-US"/>
          </a:p>
        </p:txBody>
      </p:sp>
      <p:sp>
        <p:nvSpPr>
          <p:cNvPr id="5" name="Footer Placeholder 4">
            <a:extLst>
              <a:ext uri="{FF2B5EF4-FFF2-40B4-BE49-F238E27FC236}">
                <a16:creationId xmlns:a16="http://schemas.microsoft.com/office/drawing/2014/main" id="{003454E1-B6BB-0446-A9CB-FBC707A29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DD1D8-36F0-FA4E-8ADF-1BEE6865C1AF}"/>
              </a:ext>
            </a:extLst>
          </p:cNvPr>
          <p:cNvSpPr>
            <a:spLocks noGrp="1"/>
          </p:cNvSpPr>
          <p:nvPr>
            <p:ph type="sldNum" sz="quarter" idx="12"/>
          </p:nvPr>
        </p:nvSpPr>
        <p:spPr/>
        <p:txBody>
          <a:bodyPr/>
          <a:lstStyle/>
          <a:p>
            <a:fld id="{AAB32E05-649B-6341-BC6D-73708E490CEA}" type="slidenum">
              <a:rPr lang="en-US" smtClean="0"/>
              <a:t>‹#›</a:t>
            </a:fld>
            <a:endParaRPr lang="en-US"/>
          </a:p>
        </p:txBody>
      </p:sp>
    </p:spTree>
    <p:extLst>
      <p:ext uri="{BB962C8B-B14F-4D97-AF65-F5344CB8AC3E}">
        <p14:creationId xmlns:p14="http://schemas.microsoft.com/office/powerpoint/2010/main" val="3728867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D8AC-898A-1C40-9AA5-ECC9A242E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FD8BC9-CE6F-1840-84C4-B313F61852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283309-9F81-3D40-AEF4-7079FF9F8045}"/>
              </a:ext>
            </a:extLst>
          </p:cNvPr>
          <p:cNvSpPr>
            <a:spLocks noGrp="1"/>
          </p:cNvSpPr>
          <p:nvPr>
            <p:ph type="dt" sz="half" idx="10"/>
          </p:nvPr>
        </p:nvSpPr>
        <p:spPr/>
        <p:txBody>
          <a:bodyPr/>
          <a:lstStyle/>
          <a:p>
            <a:fld id="{6E14BB3B-8093-3E44-B413-41200FBC1566}" type="datetimeFigureOut">
              <a:rPr lang="en-US" smtClean="0"/>
              <a:t>12/29/2021</a:t>
            </a:fld>
            <a:endParaRPr lang="en-US"/>
          </a:p>
        </p:txBody>
      </p:sp>
      <p:sp>
        <p:nvSpPr>
          <p:cNvPr id="5" name="Footer Placeholder 4">
            <a:extLst>
              <a:ext uri="{FF2B5EF4-FFF2-40B4-BE49-F238E27FC236}">
                <a16:creationId xmlns:a16="http://schemas.microsoft.com/office/drawing/2014/main" id="{D85602BD-E8BB-3548-8F82-96719D488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B3628-BFAE-704D-A87F-D799E597B90E}"/>
              </a:ext>
            </a:extLst>
          </p:cNvPr>
          <p:cNvSpPr>
            <a:spLocks noGrp="1"/>
          </p:cNvSpPr>
          <p:nvPr>
            <p:ph type="sldNum" sz="quarter" idx="12"/>
          </p:nvPr>
        </p:nvSpPr>
        <p:spPr/>
        <p:txBody>
          <a:bodyPr/>
          <a:lstStyle/>
          <a:p>
            <a:fld id="{AAB32E05-649B-6341-BC6D-73708E490CEA}" type="slidenum">
              <a:rPr lang="en-US" smtClean="0"/>
              <a:t>‹#›</a:t>
            </a:fld>
            <a:endParaRPr lang="en-US"/>
          </a:p>
        </p:txBody>
      </p:sp>
    </p:spTree>
    <p:extLst>
      <p:ext uri="{BB962C8B-B14F-4D97-AF65-F5344CB8AC3E}">
        <p14:creationId xmlns:p14="http://schemas.microsoft.com/office/powerpoint/2010/main" val="888354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DC79-856C-DF44-861B-56B82C9F51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698765-81FA-3D42-A119-8BB9F374D7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15D0869-DAB6-ED48-9F4D-5A8FCA9BA93D}"/>
              </a:ext>
            </a:extLst>
          </p:cNvPr>
          <p:cNvSpPr>
            <a:spLocks noGrp="1"/>
          </p:cNvSpPr>
          <p:nvPr>
            <p:ph type="dt" sz="half" idx="10"/>
          </p:nvPr>
        </p:nvSpPr>
        <p:spPr/>
        <p:txBody>
          <a:bodyPr/>
          <a:lstStyle/>
          <a:p>
            <a:fld id="{6E14BB3B-8093-3E44-B413-41200FBC1566}" type="datetimeFigureOut">
              <a:rPr lang="en-US" smtClean="0"/>
              <a:t>12/29/2021</a:t>
            </a:fld>
            <a:endParaRPr lang="en-US"/>
          </a:p>
        </p:txBody>
      </p:sp>
      <p:sp>
        <p:nvSpPr>
          <p:cNvPr id="5" name="Footer Placeholder 4">
            <a:extLst>
              <a:ext uri="{FF2B5EF4-FFF2-40B4-BE49-F238E27FC236}">
                <a16:creationId xmlns:a16="http://schemas.microsoft.com/office/drawing/2014/main" id="{44D82DC1-BDC1-5B40-8BEB-3573743D58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2290FA-5261-294D-9296-348E47FE771D}"/>
              </a:ext>
            </a:extLst>
          </p:cNvPr>
          <p:cNvSpPr>
            <a:spLocks noGrp="1"/>
          </p:cNvSpPr>
          <p:nvPr>
            <p:ph type="sldNum" sz="quarter" idx="12"/>
          </p:nvPr>
        </p:nvSpPr>
        <p:spPr/>
        <p:txBody>
          <a:bodyPr/>
          <a:lstStyle/>
          <a:p>
            <a:fld id="{AAB32E05-649B-6341-BC6D-73708E490CEA}" type="slidenum">
              <a:rPr lang="en-US" smtClean="0"/>
              <a:t>‹#›</a:t>
            </a:fld>
            <a:endParaRPr lang="en-US"/>
          </a:p>
        </p:txBody>
      </p:sp>
    </p:spTree>
    <p:extLst>
      <p:ext uri="{BB962C8B-B14F-4D97-AF65-F5344CB8AC3E}">
        <p14:creationId xmlns:p14="http://schemas.microsoft.com/office/powerpoint/2010/main" val="1888375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5A89-300C-284E-A0B6-BB2BC576C9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48E52A-7EF7-8A40-ABB7-ACDBBCBA328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84193A-C08E-1443-9487-4A12DC14A4D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2B5FC-E569-3843-85E1-F313943D6D4A}"/>
              </a:ext>
            </a:extLst>
          </p:cNvPr>
          <p:cNvSpPr>
            <a:spLocks noGrp="1"/>
          </p:cNvSpPr>
          <p:nvPr>
            <p:ph type="dt" sz="half" idx="10"/>
          </p:nvPr>
        </p:nvSpPr>
        <p:spPr/>
        <p:txBody>
          <a:bodyPr/>
          <a:lstStyle/>
          <a:p>
            <a:fld id="{6E14BB3B-8093-3E44-B413-41200FBC1566}" type="datetimeFigureOut">
              <a:rPr lang="en-US" smtClean="0"/>
              <a:t>12/29/2021</a:t>
            </a:fld>
            <a:endParaRPr lang="en-US"/>
          </a:p>
        </p:txBody>
      </p:sp>
      <p:sp>
        <p:nvSpPr>
          <p:cNvPr id="6" name="Footer Placeholder 5">
            <a:extLst>
              <a:ext uri="{FF2B5EF4-FFF2-40B4-BE49-F238E27FC236}">
                <a16:creationId xmlns:a16="http://schemas.microsoft.com/office/drawing/2014/main" id="{62D8318D-494F-B941-9C42-9433697D6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7B760-E649-5843-B063-1159368CBB21}"/>
              </a:ext>
            </a:extLst>
          </p:cNvPr>
          <p:cNvSpPr>
            <a:spLocks noGrp="1"/>
          </p:cNvSpPr>
          <p:nvPr>
            <p:ph type="sldNum" sz="quarter" idx="12"/>
          </p:nvPr>
        </p:nvSpPr>
        <p:spPr/>
        <p:txBody>
          <a:bodyPr/>
          <a:lstStyle/>
          <a:p>
            <a:fld id="{AAB32E05-649B-6341-BC6D-73708E490CEA}" type="slidenum">
              <a:rPr lang="en-US" smtClean="0"/>
              <a:t>‹#›</a:t>
            </a:fld>
            <a:endParaRPr lang="en-US"/>
          </a:p>
        </p:txBody>
      </p:sp>
    </p:spTree>
    <p:extLst>
      <p:ext uri="{BB962C8B-B14F-4D97-AF65-F5344CB8AC3E}">
        <p14:creationId xmlns:p14="http://schemas.microsoft.com/office/powerpoint/2010/main" val="3660488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AEE9-5D19-AA46-B160-CF90547069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76493D-90F6-1B4B-AB33-AEB40FA679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19B297-FFF2-7342-A302-02353D0636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07A690-C8EE-AD49-9DA5-25A0D7662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E6716C-F05B-E841-B922-19A7726D71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BA8BB6-5DAF-494B-A8DE-ACFBF445A882}"/>
              </a:ext>
            </a:extLst>
          </p:cNvPr>
          <p:cNvSpPr>
            <a:spLocks noGrp="1"/>
          </p:cNvSpPr>
          <p:nvPr>
            <p:ph type="dt" sz="half" idx="10"/>
          </p:nvPr>
        </p:nvSpPr>
        <p:spPr/>
        <p:txBody>
          <a:bodyPr/>
          <a:lstStyle/>
          <a:p>
            <a:fld id="{6E14BB3B-8093-3E44-B413-41200FBC1566}" type="datetimeFigureOut">
              <a:rPr lang="en-US" smtClean="0"/>
              <a:t>12/29/2021</a:t>
            </a:fld>
            <a:endParaRPr lang="en-US"/>
          </a:p>
        </p:txBody>
      </p:sp>
      <p:sp>
        <p:nvSpPr>
          <p:cNvPr id="8" name="Footer Placeholder 7">
            <a:extLst>
              <a:ext uri="{FF2B5EF4-FFF2-40B4-BE49-F238E27FC236}">
                <a16:creationId xmlns:a16="http://schemas.microsoft.com/office/drawing/2014/main" id="{5C4F607C-AFCA-7B4C-9A4F-9CA673C434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79EEE7-BCAD-5A45-826F-990A81F2B6CF}"/>
              </a:ext>
            </a:extLst>
          </p:cNvPr>
          <p:cNvSpPr>
            <a:spLocks noGrp="1"/>
          </p:cNvSpPr>
          <p:nvPr>
            <p:ph type="sldNum" sz="quarter" idx="12"/>
          </p:nvPr>
        </p:nvSpPr>
        <p:spPr/>
        <p:txBody>
          <a:bodyPr/>
          <a:lstStyle/>
          <a:p>
            <a:fld id="{AAB32E05-649B-6341-BC6D-73708E490CEA}" type="slidenum">
              <a:rPr lang="en-US" smtClean="0"/>
              <a:t>‹#›</a:t>
            </a:fld>
            <a:endParaRPr lang="en-US"/>
          </a:p>
        </p:txBody>
      </p:sp>
    </p:spTree>
    <p:extLst>
      <p:ext uri="{BB962C8B-B14F-4D97-AF65-F5344CB8AC3E}">
        <p14:creationId xmlns:p14="http://schemas.microsoft.com/office/powerpoint/2010/main" val="3919807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8F423-E03E-B54B-9982-E5ADA08976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10A2CF-E06E-5C4B-8E65-9A5D13745902}"/>
              </a:ext>
            </a:extLst>
          </p:cNvPr>
          <p:cNvSpPr>
            <a:spLocks noGrp="1"/>
          </p:cNvSpPr>
          <p:nvPr>
            <p:ph type="dt" sz="half" idx="10"/>
          </p:nvPr>
        </p:nvSpPr>
        <p:spPr/>
        <p:txBody>
          <a:bodyPr/>
          <a:lstStyle/>
          <a:p>
            <a:fld id="{6E14BB3B-8093-3E44-B413-41200FBC1566}" type="datetimeFigureOut">
              <a:rPr lang="en-US" smtClean="0"/>
              <a:t>12/29/2021</a:t>
            </a:fld>
            <a:endParaRPr lang="en-US"/>
          </a:p>
        </p:txBody>
      </p:sp>
      <p:sp>
        <p:nvSpPr>
          <p:cNvPr id="4" name="Footer Placeholder 3">
            <a:extLst>
              <a:ext uri="{FF2B5EF4-FFF2-40B4-BE49-F238E27FC236}">
                <a16:creationId xmlns:a16="http://schemas.microsoft.com/office/drawing/2014/main" id="{72347923-4DBC-5D49-8521-C573E85B81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8580E3-EB9F-714B-A41B-EF8DA93392E5}"/>
              </a:ext>
            </a:extLst>
          </p:cNvPr>
          <p:cNvSpPr>
            <a:spLocks noGrp="1"/>
          </p:cNvSpPr>
          <p:nvPr>
            <p:ph type="sldNum" sz="quarter" idx="12"/>
          </p:nvPr>
        </p:nvSpPr>
        <p:spPr/>
        <p:txBody>
          <a:bodyPr/>
          <a:lstStyle/>
          <a:p>
            <a:fld id="{AAB32E05-649B-6341-BC6D-73708E490CEA}" type="slidenum">
              <a:rPr lang="en-US" smtClean="0"/>
              <a:t>‹#›</a:t>
            </a:fld>
            <a:endParaRPr lang="en-US"/>
          </a:p>
        </p:txBody>
      </p:sp>
    </p:spTree>
    <p:extLst>
      <p:ext uri="{BB962C8B-B14F-4D97-AF65-F5344CB8AC3E}">
        <p14:creationId xmlns:p14="http://schemas.microsoft.com/office/powerpoint/2010/main" val="3514145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A3A2AF-348B-9D4C-86DF-746A904E1306}"/>
              </a:ext>
            </a:extLst>
          </p:cNvPr>
          <p:cNvSpPr>
            <a:spLocks noGrp="1"/>
          </p:cNvSpPr>
          <p:nvPr>
            <p:ph type="dt" sz="half" idx="10"/>
          </p:nvPr>
        </p:nvSpPr>
        <p:spPr/>
        <p:txBody>
          <a:bodyPr/>
          <a:lstStyle/>
          <a:p>
            <a:fld id="{6E14BB3B-8093-3E44-B413-41200FBC1566}" type="datetimeFigureOut">
              <a:rPr lang="en-US" smtClean="0"/>
              <a:t>12/29/2021</a:t>
            </a:fld>
            <a:endParaRPr lang="en-US"/>
          </a:p>
        </p:txBody>
      </p:sp>
      <p:sp>
        <p:nvSpPr>
          <p:cNvPr id="3" name="Footer Placeholder 2">
            <a:extLst>
              <a:ext uri="{FF2B5EF4-FFF2-40B4-BE49-F238E27FC236}">
                <a16:creationId xmlns:a16="http://schemas.microsoft.com/office/drawing/2014/main" id="{D59F70BC-917B-4949-AE17-1FC066C5F7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1D6343-E401-4440-B342-7FE6A698DFCE}"/>
              </a:ext>
            </a:extLst>
          </p:cNvPr>
          <p:cNvSpPr>
            <a:spLocks noGrp="1"/>
          </p:cNvSpPr>
          <p:nvPr>
            <p:ph type="sldNum" sz="quarter" idx="12"/>
          </p:nvPr>
        </p:nvSpPr>
        <p:spPr/>
        <p:txBody>
          <a:bodyPr/>
          <a:lstStyle/>
          <a:p>
            <a:fld id="{AAB32E05-649B-6341-BC6D-73708E490CEA}" type="slidenum">
              <a:rPr lang="en-US" smtClean="0"/>
              <a:t>‹#›</a:t>
            </a:fld>
            <a:endParaRPr lang="en-US"/>
          </a:p>
        </p:txBody>
      </p:sp>
    </p:spTree>
    <p:extLst>
      <p:ext uri="{BB962C8B-B14F-4D97-AF65-F5344CB8AC3E}">
        <p14:creationId xmlns:p14="http://schemas.microsoft.com/office/powerpoint/2010/main" val="3928605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DB94-9277-4A4B-8CC3-38D49AF3B1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60FE96-6242-0446-ABA3-3796951A9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8D6701-DB9F-D543-BB64-A2E4905A0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8D61F7-071A-5046-A914-972250102926}"/>
              </a:ext>
            </a:extLst>
          </p:cNvPr>
          <p:cNvSpPr>
            <a:spLocks noGrp="1"/>
          </p:cNvSpPr>
          <p:nvPr>
            <p:ph type="dt" sz="half" idx="10"/>
          </p:nvPr>
        </p:nvSpPr>
        <p:spPr/>
        <p:txBody>
          <a:bodyPr/>
          <a:lstStyle/>
          <a:p>
            <a:fld id="{6E14BB3B-8093-3E44-B413-41200FBC1566}" type="datetimeFigureOut">
              <a:rPr lang="en-US" smtClean="0"/>
              <a:t>12/29/2021</a:t>
            </a:fld>
            <a:endParaRPr lang="en-US"/>
          </a:p>
        </p:txBody>
      </p:sp>
      <p:sp>
        <p:nvSpPr>
          <p:cNvPr id="6" name="Footer Placeholder 5">
            <a:extLst>
              <a:ext uri="{FF2B5EF4-FFF2-40B4-BE49-F238E27FC236}">
                <a16:creationId xmlns:a16="http://schemas.microsoft.com/office/drawing/2014/main" id="{5AAD75CB-520F-4841-9AE3-A8909F9759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6D868-019C-A544-8559-BFC5936F0141}"/>
              </a:ext>
            </a:extLst>
          </p:cNvPr>
          <p:cNvSpPr>
            <a:spLocks noGrp="1"/>
          </p:cNvSpPr>
          <p:nvPr>
            <p:ph type="sldNum" sz="quarter" idx="12"/>
          </p:nvPr>
        </p:nvSpPr>
        <p:spPr/>
        <p:txBody>
          <a:bodyPr/>
          <a:lstStyle/>
          <a:p>
            <a:fld id="{AAB32E05-649B-6341-BC6D-73708E490CEA}" type="slidenum">
              <a:rPr lang="en-US" smtClean="0"/>
              <a:t>‹#›</a:t>
            </a:fld>
            <a:endParaRPr lang="en-US"/>
          </a:p>
        </p:txBody>
      </p:sp>
    </p:spTree>
    <p:extLst>
      <p:ext uri="{BB962C8B-B14F-4D97-AF65-F5344CB8AC3E}">
        <p14:creationId xmlns:p14="http://schemas.microsoft.com/office/powerpoint/2010/main" val="2061182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F681-8A16-3F4B-8BFF-CBCCE5996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821E0D-6DBF-F143-9E92-06096EDD9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D9B0AC-8689-4A40-998E-206FFC99F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16642B-1BF3-5046-AC8F-09A3D8EBBC26}"/>
              </a:ext>
            </a:extLst>
          </p:cNvPr>
          <p:cNvSpPr>
            <a:spLocks noGrp="1"/>
          </p:cNvSpPr>
          <p:nvPr>
            <p:ph type="dt" sz="half" idx="10"/>
          </p:nvPr>
        </p:nvSpPr>
        <p:spPr/>
        <p:txBody>
          <a:bodyPr/>
          <a:lstStyle/>
          <a:p>
            <a:fld id="{6E14BB3B-8093-3E44-B413-41200FBC1566}" type="datetimeFigureOut">
              <a:rPr lang="en-US" smtClean="0"/>
              <a:t>12/29/2021</a:t>
            </a:fld>
            <a:endParaRPr lang="en-US"/>
          </a:p>
        </p:txBody>
      </p:sp>
      <p:sp>
        <p:nvSpPr>
          <p:cNvPr id="6" name="Footer Placeholder 5">
            <a:extLst>
              <a:ext uri="{FF2B5EF4-FFF2-40B4-BE49-F238E27FC236}">
                <a16:creationId xmlns:a16="http://schemas.microsoft.com/office/drawing/2014/main" id="{D355DB74-C556-C843-88F8-8670B48262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20D61C-28FB-FE4F-B387-4832118091E6}"/>
              </a:ext>
            </a:extLst>
          </p:cNvPr>
          <p:cNvSpPr>
            <a:spLocks noGrp="1"/>
          </p:cNvSpPr>
          <p:nvPr>
            <p:ph type="sldNum" sz="quarter" idx="12"/>
          </p:nvPr>
        </p:nvSpPr>
        <p:spPr/>
        <p:txBody>
          <a:bodyPr/>
          <a:lstStyle/>
          <a:p>
            <a:fld id="{AAB32E05-649B-6341-BC6D-73708E490CEA}" type="slidenum">
              <a:rPr lang="en-US" smtClean="0"/>
              <a:t>‹#›</a:t>
            </a:fld>
            <a:endParaRPr lang="en-US"/>
          </a:p>
        </p:txBody>
      </p:sp>
    </p:spTree>
    <p:extLst>
      <p:ext uri="{BB962C8B-B14F-4D97-AF65-F5344CB8AC3E}">
        <p14:creationId xmlns:p14="http://schemas.microsoft.com/office/powerpoint/2010/main" val="3427434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E7ACA-D0BB-D646-943A-CE03AE5EF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5964DD-7A61-D34F-939B-B3C3AAD324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78E8A6-A39D-A841-BF8D-A99AC6BB2E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4BB3B-8093-3E44-B413-41200FBC1566}" type="datetimeFigureOut">
              <a:rPr lang="en-US" smtClean="0"/>
              <a:t>12/29/2021</a:t>
            </a:fld>
            <a:endParaRPr lang="en-US"/>
          </a:p>
        </p:txBody>
      </p:sp>
      <p:sp>
        <p:nvSpPr>
          <p:cNvPr id="5" name="Footer Placeholder 4">
            <a:extLst>
              <a:ext uri="{FF2B5EF4-FFF2-40B4-BE49-F238E27FC236}">
                <a16:creationId xmlns:a16="http://schemas.microsoft.com/office/drawing/2014/main" id="{8BE5184E-23B1-4C4D-8B72-BEB0C667E6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E20283-AB7E-5C48-8DD7-556D9902A4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B32E05-649B-6341-BC6D-73708E490CEA}" type="slidenum">
              <a:rPr lang="en-US" smtClean="0"/>
              <a:t>‹#›</a:t>
            </a:fld>
            <a:endParaRPr lang="en-US"/>
          </a:p>
        </p:txBody>
      </p:sp>
    </p:spTree>
    <p:extLst>
      <p:ext uri="{BB962C8B-B14F-4D97-AF65-F5344CB8AC3E}">
        <p14:creationId xmlns:p14="http://schemas.microsoft.com/office/powerpoint/2010/main" val="340590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F3FFE9-59A0-144E-9DDE-5B059127B00E}"/>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1D52E252-D5C1-7844-95C2-B8F0D8A979C0}"/>
              </a:ext>
            </a:extLst>
          </p:cNvPr>
          <p:cNvSpPr/>
          <p:nvPr/>
        </p:nvSpPr>
        <p:spPr>
          <a:xfrm>
            <a:off x="514867" y="5748383"/>
            <a:ext cx="5767284" cy="369332"/>
          </a:xfrm>
          <a:prstGeom prst="rect">
            <a:avLst/>
          </a:prstGeom>
        </p:spPr>
        <p:txBody>
          <a:bodyPr wrap="none">
            <a:spAutoFit/>
          </a:bodyPr>
          <a:lstStyle/>
          <a:p>
            <a:pPr>
              <a:spcAft>
                <a:spcPts val="0"/>
              </a:spcAft>
            </a:pPr>
            <a:r>
              <a:rPr lang="en-GB" b="1" dirty="0">
                <a:latin typeface="Arial" panose="020B0604020202020204" pitchFamily="34" charset="0"/>
                <a:ea typeface="Calibri" panose="020F0502020204030204" pitchFamily="34" charset="0"/>
                <a:cs typeface="Times New Roman" panose="02020603050405020304" pitchFamily="18" charset="0"/>
              </a:rPr>
              <a:t>Qualities Needed To Be A Highly Effective Manager</a:t>
            </a:r>
          </a:p>
        </p:txBody>
      </p:sp>
    </p:spTree>
    <p:extLst>
      <p:ext uri="{BB962C8B-B14F-4D97-AF65-F5344CB8AC3E}">
        <p14:creationId xmlns:p14="http://schemas.microsoft.com/office/powerpoint/2010/main" val="2454912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2C0615-FFB1-654E-BE54-77CBA7528AA1}"/>
              </a:ext>
            </a:extLst>
          </p:cNvPr>
          <p:cNvPicPr>
            <a:picLocks noChangeAspect="1"/>
          </p:cNvPicPr>
          <p:nvPr/>
        </p:nvPicPr>
        <p:blipFill>
          <a:blip r:embed="rId2">
            <a:alphaModFix amt="40000"/>
          </a:blip>
          <a:stretch>
            <a:fillRect/>
          </a:stretch>
        </p:blipFill>
        <p:spPr>
          <a:xfrm>
            <a:off x="-292957" y="-35655"/>
            <a:ext cx="12602188" cy="7027297"/>
          </a:xfrm>
          <a:prstGeom prst="rect">
            <a:avLst/>
          </a:prstGeom>
        </p:spPr>
      </p:pic>
      <p:sp>
        <p:nvSpPr>
          <p:cNvPr id="2" name="Title 1"/>
          <p:cNvSpPr>
            <a:spLocks noGrp="1"/>
          </p:cNvSpPr>
          <p:nvPr>
            <p:ph type="title"/>
          </p:nvPr>
        </p:nvSpPr>
        <p:spPr>
          <a:xfrm>
            <a:off x="5835316" y="197931"/>
            <a:ext cx="6356684" cy="1693079"/>
          </a:xfrm>
          <a:solidFill>
            <a:schemeClr val="accent2"/>
          </a:solidFill>
          <a:ln w="76200">
            <a:noFill/>
            <a:prstDash val="sysDot"/>
          </a:ln>
        </p:spPr>
        <p:txBody>
          <a:bodyPr>
            <a:noAutofit/>
          </a:bodyPr>
          <a:lstStyle/>
          <a:p>
            <a:pPr algn="ctr"/>
            <a:r>
              <a:rPr lang="en-US" sz="5400" b="1" dirty="0">
                <a:latin typeface="Arial" charset="0"/>
                <a:ea typeface="Arial" charset="0"/>
                <a:cs typeface="Arial" charset="0"/>
              </a:rPr>
              <a:t>#8. Delegate Effectively</a:t>
            </a:r>
          </a:p>
        </p:txBody>
      </p:sp>
      <p:sp>
        <p:nvSpPr>
          <p:cNvPr id="3" name="TextBox 2">
            <a:extLst>
              <a:ext uri="{FF2B5EF4-FFF2-40B4-BE49-F238E27FC236}">
                <a16:creationId xmlns:a16="http://schemas.microsoft.com/office/drawing/2014/main" id="{02A55C2E-6D8C-5F48-B608-25FCBC222A58}"/>
              </a:ext>
            </a:extLst>
          </p:cNvPr>
          <p:cNvSpPr txBox="1"/>
          <p:nvPr/>
        </p:nvSpPr>
        <p:spPr>
          <a:xfrm>
            <a:off x="315517" y="3204020"/>
            <a:ext cx="10586945" cy="2554545"/>
          </a:xfrm>
          <a:prstGeom prst="rect">
            <a:avLst/>
          </a:prstGeom>
          <a:noFill/>
        </p:spPr>
        <p:txBody>
          <a:bodyPr wrap="square" rtlCol="0">
            <a:spAutoFit/>
          </a:bodyPr>
          <a:lstStyle/>
          <a:p>
            <a:r>
              <a:rPr lang="en-US" sz="3200" b="1" dirty="0">
                <a:highlight>
                  <a:srgbClr val="DDF1FF"/>
                </a:highlight>
                <a:latin typeface="Arial" panose="020B0604020202020204" pitchFamily="34" charset="0"/>
                <a:cs typeface="Arial" panose="020B0604020202020204" pitchFamily="34" charset="0"/>
              </a:rPr>
              <a:t>Delegating tasks and responsibilities to others will enable you to get more done in a shorter timescale.</a:t>
            </a:r>
          </a:p>
          <a:p>
            <a:endParaRPr lang="en-US" sz="3200" b="1" dirty="0">
              <a:highlight>
                <a:srgbClr val="DDF1FF"/>
              </a:highlight>
              <a:latin typeface="Arial" panose="020B0604020202020204" pitchFamily="34" charset="0"/>
              <a:cs typeface="Arial" panose="020B0604020202020204" pitchFamily="34" charset="0"/>
            </a:endParaRPr>
          </a:p>
          <a:p>
            <a:r>
              <a:rPr lang="en-US" sz="3200" b="1" dirty="0">
                <a:highlight>
                  <a:srgbClr val="DDF1FF"/>
                </a:highlight>
                <a:latin typeface="Arial" panose="020B0604020202020204" pitchFamily="34" charset="0"/>
                <a:cs typeface="Arial" panose="020B0604020202020204" pitchFamily="34" charset="0"/>
              </a:rPr>
              <a:t>There is, however, an art to delegating effectively and responsibly, which I will cover in a separate module.</a:t>
            </a:r>
            <a:endParaRPr lang="en-US" sz="3200" dirty="0">
              <a:highlight>
                <a:srgbClr val="DDF1FF"/>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043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908731-B1F4-3A4A-856E-4C4662F0F867}"/>
              </a:ext>
            </a:extLst>
          </p:cNvPr>
          <p:cNvPicPr>
            <a:picLocks noChangeAspect="1"/>
          </p:cNvPicPr>
          <p:nvPr/>
        </p:nvPicPr>
        <p:blipFill>
          <a:blip r:embed="rId2">
            <a:alphaModFix amt="40000"/>
          </a:blip>
          <a:stretch>
            <a:fillRect/>
          </a:stretch>
        </p:blipFill>
        <p:spPr>
          <a:xfrm flipH="1">
            <a:off x="-1" y="-639224"/>
            <a:ext cx="12191999" cy="8136448"/>
          </a:xfrm>
          <a:prstGeom prst="rect">
            <a:avLst/>
          </a:prstGeom>
        </p:spPr>
      </p:pic>
      <p:sp>
        <p:nvSpPr>
          <p:cNvPr id="2" name="Title 1"/>
          <p:cNvSpPr>
            <a:spLocks noGrp="1"/>
          </p:cNvSpPr>
          <p:nvPr>
            <p:ph type="title"/>
          </p:nvPr>
        </p:nvSpPr>
        <p:spPr>
          <a:xfrm>
            <a:off x="5835316" y="197931"/>
            <a:ext cx="6356684" cy="1693079"/>
          </a:xfrm>
          <a:solidFill>
            <a:schemeClr val="accent6">
              <a:lumMod val="60000"/>
              <a:lumOff val="40000"/>
            </a:schemeClr>
          </a:solidFill>
          <a:ln w="76200">
            <a:noFill/>
            <a:prstDash val="sysDot"/>
          </a:ln>
        </p:spPr>
        <p:txBody>
          <a:bodyPr>
            <a:noAutofit/>
          </a:bodyPr>
          <a:lstStyle/>
          <a:p>
            <a:pPr algn="ctr"/>
            <a:r>
              <a:rPr lang="en-US" sz="5400" b="1" dirty="0">
                <a:latin typeface="Arial" charset="0"/>
                <a:ea typeface="Arial" charset="0"/>
                <a:cs typeface="Arial" charset="0"/>
              </a:rPr>
              <a:t>#9. Honesty &amp; Integrity</a:t>
            </a:r>
          </a:p>
        </p:txBody>
      </p:sp>
      <p:sp>
        <p:nvSpPr>
          <p:cNvPr id="3" name="TextBox 2">
            <a:extLst>
              <a:ext uri="{FF2B5EF4-FFF2-40B4-BE49-F238E27FC236}">
                <a16:creationId xmlns:a16="http://schemas.microsoft.com/office/drawing/2014/main" id="{02A55C2E-6D8C-5F48-B608-25FCBC222A58}"/>
              </a:ext>
            </a:extLst>
          </p:cNvPr>
          <p:cNvSpPr txBox="1"/>
          <p:nvPr/>
        </p:nvSpPr>
        <p:spPr>
          <a:xfrm>
            <a:off x="315517" y="3204020"/>
            <a:ext cx="10586945" cy="2308324"/>
          </a:xfrm>
          <a:prstGeom prst="rect">
            <a:avLst/>
          </a:prstGeom>
          <a:noFill/>
        </p:spPr>
        <p:txBody>
          <a:bodyPr wrap="square" rtlCol="0">
            <a:spAutoFit/>
          </a:bodyPr>
          <a:lstStyle/>
          <a:p>
            <a:r>
              <a:rPr lang="en-US" sz="3600" b="1" dirty="0">
                <a:highlight>
                  <a:srgbClr val="DDF1FF"/>
                </a:highlight>
                <a:latin typeface="Arial" panose="020B0604020202020204" pitchFamily="34" charset="0"/>
                <a:cs typeface="Arial" panose="020B0604020202020204" pitchFamily="34" charset="0"/>
              </a:rPr>
              <a:t>If you do not follow the rules yourself, or act with a high degree of professionalism, honesty and integrity in all of your work, how can you expect your team to do the same?</a:t>
            </a:r>
            <a:endParaRPr lang="en-US" sz="3600" dirty="0">
              <a:highlight>
                <a:srgbClr val="DDF1FF"/>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670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25748"/>
            <a:ext cx="12192000" cy="1693079"/>
          </a:xfrm>
          <a:solidFill>
            <a:schemeClr val="bg1">
              <a:lumMod val="85000"/>
            </a:schemeClr>
          </a:solidFill>
          <a:ln w="76200">
            <a:noFill/>
            <a:prstDash val="sysDot"/>
          </a:ln>
        </p:spPr>
        <p:txBody>
          <a:bodyPr>
            <a:noAutofit/>
          </a:bodyPr>
          <a:lstStyle/>
          <a:p>
            <a:pPr algn="ctr"/>
            <a:r>
              <a:rPr lang="en-US" sz="5400" b="1" dirty="0">
                <a:latin typeface="Arial" charset="0"/>
                <a:ea typeface="Arial" charset="0"/>
                <a:cs typeface="Arial" charset="0"/>
              </a:rPr>
              <a:t>LET’S MOVE ON TO THE NEXT MODULE!</a:t>
            </a:r>
          </a:p>
        </p:txBody>
      </p:sp>
    </p:spTree>
    <p:extLst>
      <p:ext uri="{BB962C8B-B14F-4D97-AF65-F5344CB8AC3E}">
        <p14:creationId xmlns:p14="http://schemas.microsoft.com/office/powerpoint/2010/main" val="154262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672834-7EB8-7141-91C0-B8DFCFC45494}"/>
              </a:ext>
            </a:extLst>
          </p:cNvPr>
          <p:cNvPicPr>
            <a:picLocks noChangeAspect="1"/>
          </p:cNvPicPr>
          <p:nvPr/>
        </p:nvPicPr>
        <p:blipFill>
          <a:blip r:embed="rId2"/>
          <a:stretch>
            <a:fillRect/>
          </a:stretch>
        </p:blipFill>
        <p:spPr>
          <a:xfrm>
            <a:off x="5637136" y="1279796"/>
            <a:ext cx="8375835" cy="5578204"/>
          </a:xfrm>
          <a:prstGeom prst="rect">
            <a:avLst/>
          </a:prstGeom>
        </p:spPr>
      </p:pic>
      <p:sp>
        <p:nvSpPr>
          <p:cNvPr id="2" name="Title 1"/>
          <p:cNvSpPr>
            <a:spLocks noGrp="1"/>
          </p:cNvSpPr>
          <p:nvPr>
            <p:ph type="title"/>
          </p:nvPr>
        </p:nvSpPr>
        <p:spPr>
          <a:xfrm>
            <a:off x="0" y="0"/>
            <a:ext cx="12192000" cy="1693079"/>
          </a:xfrm>
          <a:solidFill>
            <a:schemeClr val="bg1">
              <a:lumMod val="85000"/>
            </a:schemeClr>
          </a:solidFill>
          <a:ln w="76200">
            <a:noFill/>
            <a:prstDash val="sysDot"/>
          </a:ln>
        </p:spPr>
        <p:txBody>
          <a:bodyPr>
            <a:noAutofit/>
          </a:bodyPr>
          <a:lstStyle/>
          <a:p>
            <a:pPr algn="ctr"/>
            <a:r>
              <a:rPr lang="en-US" sz="5400" b="1" dirty="0">
                <a:latin typeface="Arial" charset="0"/>
                <a:ea typeface="Arial" charset="0"/>
                <a:cs typeface="Arial" charset="0"/>
              </a:rPr>
              <a:t>Qualities Needed To Be A Highly Effective Manager</a:t>
            </a:r>
          </a:p>
        </p:txBody>
      </p:sp>
      <p:sp>
        <p:nvSpPr>
          <p:cNvPr id="8" name="TextBox 7">
            <a:extLst>
              <a:ext uri="{FF2B5EF4-FFF2-40B4-BE49-F238E27FC236}">
                <a16:creationId xmlns:a16="http://schemas.microsoft.com/office/drawing/2014/main" id="{1A5A82E9-9D52-2544-9E22-4B3B931E2155}"/>
              </a:ext>
            </a:extLst>
          </p:cNvPr>
          <p:cNvSpPr txBox="1"/>
          <p:nvPr/>
        </p:nvSpPr>
        <p:spPr>
          <a:xfrm rot="398381">
            <a:off x="8364196" y="3870659"/>
            <a:ext cx="3312084" cy="2246769"/>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The following 9 qualities are ones you should consider developing</a:t>
            </a:r>
          </a:p>
        </p:txBody>
      </p:sp>
      <p:sp>
        <p:nvSpPr>
          <p:cNvPr id="3" name="TextBox 2">
            <a:extLst>
              <a:ext uri="{FF2B5EF4-FFF2-40B4-BE49-F238E27FC236}">
                <a16:creationId xmlns:a16="http://schemas.microsoft.com/office/drawing/2014/main" id="{02A55C2E-6D8C-5F48-B608-25FCBC222A58}"/>
              </a:ext>
            </a:extLst>
          </p:cNvPr>
          <p:cNvSpPr txBox="1"/>
          <p:nvPr/>
        </p:nvSpPr>
        <p:spPr>
          <a:xfrm>
            <a:off x="287383" y="1894114"/>
            <a:ext cx="5788564" cy="452431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I am a strong believer that the qualities needed to be a a great manager can be developed, harnessed and improved over time.</a:t>
            </a:r>
          </a:p>
          <a:p>
            <a:endParaRPr lang="en-US" sz="3200" b="1" dirty="0">
              <a:latin typeface="Arial" panose="020B0604020202020204" pitchFamily="34" charset="0"/>
              <a:cs typeface="Arial" panose="020B0604020202020204" pitchFamily="34" charset="0"/>
            </a:endParaRPr>
          </a:p>
          <a:p>
            <a:r>
              <a:rPr lang="en-US" sz="3200" b="1" dirty="0">
                <a:highlight>
                  <a:srgbClr val="DDF1FF"/>
                </a:highlight>
                <a:latin typeface="Arial" panose="020B0604020202020204" pitchFamily="34" charset="0"/>
                <a:cs typeface="Arial" panose="020B0604020202020204" pitchFamily="34" charset="0"/>
              </a:rPr>
              <a:t>Remember</a:t>
            </a:r>
            <a:r>
              <a:rPr lang="en-US" sz="3200" b="1" dirty="0">
                <a:latin typeface="Arial" panose="020B0604020202020204" pitchFamily="34" charset="0"/>
                <a:cs typeface="Arial" panose="020B0604020202020204" pitchFamily="34" charset="0"/>
              </a:rPr>
              <a:t>: </a:t>
            </a:r>
            <a:r>
              <a:rPr lang="en-US" sz="3200" dirty="0">
                <a:latin typeface="Arial" panose="020B0604020202020204" pitchFamily="34" charset="0"/>
                <a:cs typeface="Arial" panose="020B0604020202020204" pitchFamily="34" charset="0"/>
              </a:rPr>
              <a:t>Your personal development is a marathon, not a sprint.</a:t>
            </a:r>
          </a:p>
        </p:txBody>
      </p:sp>
    </p:spTree>
    <p:extLst>
      <p:ext uri="{BB962C8B-B14F-4D97-AF65-F5344CB8AC3E}">
        <p14:creationId xmlns:p14="http://schemas.microsoft.com/office/powerpoint/2010/main" val="49332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blinds(horizontal)">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linds(horizontal)">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DF132F-1545-9544-8EAA-807C31BED687}"/>
              </a:ext>
            </a:extLst>
          </p:cNvPr>
          <p:cNvPicPr>
            <a:picLocks noChangeAspect="1"/>
          </p:cNvPicPr>
          <p:nvPr/>
        </p:nvPicPr>
        <p:blipFill>
          <a:blip r:embed="rId2">
            <a:alphaModFix amt="40000"/>
          </a:blip>
          <a:stretch>
            <a:fillRect/>
          </a:stretch>
        </p:blipFill>
        <p:spPr>
          <a:xfrm>
            <a:off x="0" y="-780973"/>
            <a:ext cx="12192000" cy="8419945"/>
          </a:xfrm>
          <a:prstGeom prst="rect">
            <a:avLst/>
          </a:prstGeom>
        </p:spPr>
      </p:pic>
      <p:sp>
        <p:nvSpPr>
          <p:cNvPr id="2" name="Title 1"/>
          <p:cNvSpPr>
            <a:spLocks noGrp="1"/>
          </p:cNvSpPr>
          <p:nvPr>
            <p:ph type="title"/>
          </p:nvPr>
        </p:nvSpPr>
        <p:spPr>
          <a:xfrm>
            <a:off x="5835316" y="197931"/>
            <a:ext cx="6356684" cy="1693079"/>
          </a:xfrm>
          <a:solidFill>
            <a:srgbClr val="FFFF00"/>
          </a:solidFill>
          <a:ln w="76200">
            <a:noFill/>
            <a:prstDash val="sysDot"/>
          </a:ln>
        </p:spPr>
        <p:txBody>
          <a:bodyPr>
            <a:noAutofit/>
          </a:bodyPr>
          <a:lstStyle/>
          <a:p>
            <a:pPr algn="ctr"/>
            <a:r>
              <a:rPr lang="en-US" sz="5400" b="1" dirty="0">
                <a:latin typeface="Arial" charset="0"/>
                <a:ea typeface="Arial" charset="0"/>
                <a:cs typeface="Arial" charset="0"/>
              </a:rPr>
              <a:t>#1. Vision </a:t>
            </a:r>
          </a:p>
        </p:txBody>
      </p:sp>
      <p:sp>
        <p:nvSpPr>
          <p:cNvPr id="3" name="TextBox 2">
            <a:extLst>
              <a:ext uri="{FF2B5EF4-FFF2-40B4-BE49-F238E27FC236}">
                <a16:creationId xmlns:a16="http://schemas.microsoft.com/office/drawing/2014/main" id="{02A55C2E-6D8C-5F48-B608-25FCBC222A58}"/>
              </a:ext>
            </a:extLst>
          </p:cNvPr>
          <p:cNvSpPr txBox="1"/>
          <p:nvPr/>
        </p:nvSpPr>
        <p:spPr>
          <a:xfrm>
            <a:off x="315517" y="3204020"/>
            <a:ext cx="10586945" cy="3539430"/>
          </a:xfrm>
          <a:prstGeom prst="rect">
            <a:avLst/>
          </a:prstGeom>
          <a:noFill/>
        </p:spPr>
        <p:txBody>
          <a:bodyPr wrap="square" rtlCol="0">
            <a:spAutoFit/>
          </a:bodyPr>
          <a:lstStyle/>
          <a:p>
            <a:r>
              <a:rPr lang="en-US" sz="3200" b="1" dirty="0">
                <a:highlight>
                  <a:srgbClr val="DDF1FF"/>
                </a:highlight>
                <a:latin typeface="Arial" panose="020B0604020202020204" pitchFamily="34" charset="0"/>
                <a:cs typeface="Arial" panose="020B0604020202020204" pitchFamily="34" charset="0"/>
              </a:rPr>
              <a:t>Have a clear vision and be able to communicate that vision with your team.</a:t>
            </a:r>
          </a:p>
          <a:p>
            <a:endParaRPr lang="en-US" sz="3200" b="1" dirty="0">
              <a:latin typeface="Arial" panose="020B0604020202020204" pitchFamily="34" charset="0"/>
              <a:cs typeface="Arial" panose="020B0604020202020204" pitchFamily="34" charset="0"/>
            </a:endParaRPr>
          </a:p>
          <a:p>
            <a:r>
              <a:rPr lang="en-US" sz="3200" b="1" dirty="0">
                <a:highlight>
                  <a:srgbClr val="DDF1FF"/>
                </a:highlight>
                <a:latin typeface="Arial" panose="020B0604020202020204" pitchFamily="34" charset="0"/>
                <a:cs typeface="Arial" panose="020B0604020202020204" pitchFamily="34" charset="0"/>
              </a:rPr>
              <a:t>A vision will allow you to focus on what you want to achieve at that particular moment in time, and it also gives you something to measure performance against.</a:t>
            </a:r>
            <a:endParaRPr lang="en-US" sz="3200" dirty="0">
              <a:highlight>
                <a:srgbClr val="DDF1FF"/>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135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2EC1CE-96A4-014E-929F-B893F716557D}"/>
              </a:ext>
            </a:extLst>
          </p:cNvPr>
          <p:cNvPicPr>
            <a:picLocks noChangeAspect="1"/>
          </p:cNvPicPr>
          <p:nvPr/>
        </p:nvPicPr>
        <p:blipFill>
          <a:blip r:embed="rId2">
            <a:alphaModFix amt="41000"/>
          </a:blip>
          <a:stretch>
            <a:fillRect/>
          </a:stretch>
        </p:blipFill>
        <p:spPr>
          <a:xfrm>
            <a:off x="0" y="-633529"/>
            <a:ext cx="12192000" cy="8125059"/>
          </a:xfrm>
          <a:prstGeom prst="rect">
            <a:avLst/>
          </a:prstGeom>
        </p:spPr>
      </p:pic>
      <p:sp>
        <p:nvSpPr>
          <p:cNvPr id="2" name="Title 1"/>
          <p:cNvSpPr>
            <a:spLocks noGrp="1"/>
          </p:cNvSpPr>
          <p:nvPr>
            <p:ph type="title"/>
          </p:nvPr>
        </p:nvSpPr>
        <p:spPr>
          <a:xfrm>
            <a:off x="5835316" y="197931"/>
            <a:ext cx="6356684" cy="1693079"/>
          </a:xfrm>
          <a:solidFill>
            <a:srgbClr val="FF0000"/>
          </a:solidFill>
          <a:ln w="76200">
            <a:noFill/>
            <a:prstDash val="sysDot"/>
          </a:ln>
        </p:spPr>
        <p:txBody>
          <a:bodyPr>
            <a:noAutofit/>
          </a:bodyPr>
          <a:lstStyle/>
          <a:p>
            <a:pPr algn="ctr"/>
            <a:r>
              <a:rPr lang="en-US" sz="5400" b="1" dirty="0">
                <a:latin typeface="Arial" charset="0"/>
                <a:ea typeface="Arial" charset="0"/>
                <a:cs typeface="Arial" charset="0"/>
              </a:rPr>
              <a:t>#2. Passion </a:t>
            </a:r>
          </a:p>
        </p:txBody>
      </p:sp>
      <p:sp>
        <p:nvSpPr>
          <p:cNvPr id="3" name="TextBox 2">
            <a:extLst>
              <a:ext uri="{FF2B5EF4-FFF2-40B4-BE49-F238E27FC236}">
                <a16:creationId xmlns:a16="http://schemas.microsoft.com/office/drawing/2014/main" id="{02A55C2E-6D8C-5F48-B608-25FCBC222A58}"/>
              </a:ext>
            </a:extLst>
          </p:cNvPr>
          <p:cNvSpPr txBox="1"/>
          <p:nvPr/>
        </p:nvSpPr>
        <p:spPr>
          <a:xfrm>
            <a:off x="315517" y="3204020"/>
            <a:ext cx="10586945" cy="3662541"/>
          </a:xfrm>
          <a:prstGeom prst="rect">
            <a:avLst/>
          </a:prstGeom>
          <a:noFill/>
        </p:spPr>
        <p:txBody>
          <a:bodyPr wrap="square" rtlCol="0">
            <a:spAutoFit/>
          </a:bodyPr>
          <a:lstStyle/>
          <a:p>
            <a:r>
              <a:rPr lang="en-US" sz="3200" b="1" dirty="0">
                <a:highlight>
                  <a:srgbClr val="DDF1FF"/>
                </a:highlight>
                <a:latin typeface="Arial" panose="020B0604020202020204" pitchFamily="34" charset="0"/>
                <a:cs typeface="Arial" panose="020B0604020202020204" pitchFamily="34" charset="0"/>
              </a:rPr>
              <a:t>If you are not passionate about your work, how can you expect your team to be?</a:t>
            </a:r>
          </a:p>
          <a:p>
            <a:endParaRPr lang="en-US" sz="2000" b="1" dirty="0">
              <a:highlight>
                <a:srgbClr val="DDF1FF"/>
              </a:highlight>
              <a:latin typeface="Arial" panose="020B0604020202020204" pitchFamily="34" charset="0"/>
              <a:cs typeface="Arial" panose="020B0604020202020204" pitchFamily="34" charset="0"/>
            </a:endParaRPr>
          </a:p>
          <a:p>
            <a:r>
              <a:rPr lang="en-US" sz="3200" dirty="0">
                <a:highlight>
                  <a:srgbClr val="DDF1FF"/>
                </a:highlight>
                <a:latin typeface="Arial" panose="020B0604020202020204" pitchFamily="34" charset="0"/>
                <a:cs typeface="Arial" panose="020B0604020202020204" pitchFamily="34" charset="0"/>
              </a:rPr>
              <a:t>The people you manage will be looking to you for inspiration and motivation.</a:t>
            </a:r>
          </a:p>
          <a:p>
            <a:endParaRPr lang="en-US" sz="2000" b="1" dirty="0">
              <a:highlight>
                <a:srgbClr val="DDF1FF"/>
              </a:highlight>
              <a:latin typeface="Arial" panose="020B0604020202020204" pitchFamily="34" charset="0"/>
              <a:cs typeface="Arial" panose="020B0604020202020204" pitchFamily="34" charset="0"/>
            </a:endParaRPr>
          </a:p>
          <a:p>
            <a:r>
              <a:rPr lang="en-US" sz="3200" b="1" dirty="0">
                <a:highlight>
                  <a:srgbClr val="DDF1FF"/>
                </a:highlight>
                <a:latin typeface="Arial" panose="020B0604020202020204" pitchFamily="34" charset="0"/>
                <a:cs typeface="Arial" panose="020B0604020202020204" pitchFamily="34" charset="0"/>
              </a:rPr>
              <a:t>Passion is massively contagious!</a:t>
            </a:r>
          </a:p>
          <a:p>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356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C14E8-FDC5-1243-A01B-C9EB1DE6973D}"/>
              </a:ext>
            </a:extLst>
          </p:cNvPr>
          <p:cNvPicPr>
            <a:picLocks noChangeAspect="1"/>
          </p:cNvPicPr>
          <p:nvPr/>
        </p:nvPicPr>
        <p:blipFill>
          <a:blip r:embed="rId2">
            <a:alphaModFix amt="40000"/>
          </a:blip>
          <a:stretch>
            <a:fillRect/>
          </a:stretch>
        </p:blipFill>
        <p:spPr>
          <a:xfrm flipH="1">
            <a:off x="0" y="0"/>
            <a:ext cx="12192000" cy="8128000"/>
          </a:xfrm>
          <a:prstGeom prst="rect">
            <a:avLst/>
          </a:prstGeom>
        </p:spPr>
      </p:pic>
      <p:sp>
        <p:nvSpPr>
          <p:cNvPr id="2" name="Title 1"/>
          <p:cNvSpPr>
            <a:spLocks noGrp="1"/>
          </p:cNvSpPr>
          <p:nvPr>
            <p:ph type="title"/>
          </p:nvPr>
        </p:nvSpPr>
        <p:spPr>
          <a:xfrm>
            <a:off x="5835316" y="197931"/>
            <a:ext cx="6356684" cy="1693079"/>
          </a:xfrm>
          <a:solidFill>
            <a:srgbClr val="17439B"/>
          </a:solidFill>
          <a:ln w="76200">
            <a:noFill/>
            <a:prstDash val="sysDot"/>
          </a:ln>
        </p:spPr>
        <p:txBody>
          <a:bodyPr>
            <a:noAutofit/>
          </a:bodyPr>
          <a:lstStyle/>
          <a:p>
            <a:pPr algn="ctr"/>
            <a:r>
              <a:rPr lang="en-US" sz="5400" b="1" dirty="0">
                <a:solidFill>
                  <a:schemeClr val="bg1"/>
                </a:solidFill>
                <a:latin typeface="Arial" charset="0"/>
                <a:ea typeface="Arial" charset="0"/>
                <a:cs typeface="Arial" charset="0"/>
              </a:rPr>
              <a:t>#3. Steadfast </a:t>
            </a:r>
          </a:p>
        </p:txBody>
      </p:sp>
      <p:sp>
        <p:nvSpPr>
          <p:cNvPr id="3" name="TextBox 2">
            <a:extLst>
              <a:ext uri="{FF2B5EF4-FFF2-40B4-BE49-F238E27FC236}">
                <a16:creationId xmlns:a16="http://schemas.microsoft.com/office/drawing/2014/main" id="{02A55C2E-6D8C-5F48-B608-25FCBC222A58}"/>
              </a:ext>
            </a:extLst>
          </p:cNvPr>
          <p:cNvSpPr txBox="1"/>
          <p:nvPr/>
        </p:nvSpPr>
        <p:spPr>
          <a:xfrm>
            <a:off x="301449" y="2725718"/>
            <a:ext cx="10586945" cy="3847207"/>
          </a:xfrm>
          <a:prstGeom prst="rect">
            <a:avLst/>
          </a:prstGeom>
          <a:noFill/>
        </p:spPr>
        <p:txBody>
          <a:bodyPr wrap="square" rtlCol="0">
            <a:spAutoFit/>
          </a:bodyPr>
          <a:lstStyle/>
          <a:p>
            <a:r>
              <a:rPr lang="en-US" sz="3200" b="1" dirty="0">
                <a:highlight>
                  <a:srgbClr val="DDF1FF"/>
                </a:highlight>
                <a:latin typeface="Arial" panose="020B0604020202020204" pitchFamily="34" charset="0"/>
                <a:cs typeface="Arial" panose="020B0604020202020204" pitchFamily="34" charset="0"/>
              </a:rPr>
              <a:t>When things go wrong, and trust me, they will do, always remain calm and ask yourself three things:</a:t>
            </a:r>
          </a:p>
          <a:p>
            <a:endParaRPr lang="en-US" sz="2000" b="1" dirty="0">
              <a:highlight>
                <a:srgbClr val="DDF1FF"/>
              </a:highlight>
              <a:latin typeface="Arial" panose="020B0604020202020204" pitchFamily="34" charset="0"/>
              <a:cs typeface="Arial" panose="020B0604020202020204" pitchFamily="34" charset="0"/>
            </a:endParaRPr>
          </a:p>
          <a:p>
            <a:pPr marL="514350" indent="-514350">
              <a:buAutoNum type="arabicPeriod"/>
            </a:pPr>
            <a:r>
              <a:rPr lang="en-US" sz="3200" dirty="0">
                <a:highlight>
                  <a:srgbClr val="DDF1FF"/>
                </a:highlight>
                <a:latin typeface="Arial" panose="020B0604020202020204" pitchFamily="34" charset="0"/>
                <a:cs typeface="Arial" panose="020B0604020202020204" pitchFamily="34" charset="0"/>
              </a:rPr>
              <a:t>What’s my end goal in regard to this problem? What do I want to achieve?</a:t>
            </a:r>
          </a:p>
          <a:p>
            <a:pPr marL="514350" indent="-514350">
              <a:buAutoNum type="arabicPeriod"/>
            </a:pPr>
            <a:r>
              <a:rPr lang="en-US" sz="3200" dirty="0">
                <a:highlight>
                  <a:srgbClr val="DDF1FF"/>
                </a:highlight>
                <a:latin typeface="Arial" panose="020B0604020202020204" pitchFamily="34" charset="0"/>
                <a:cs typeface="Arial" panose="020B0604020202020204" pitchFamily="34" charset="0"/>
              </a:rPr>
              <a:t>What’s my plan of action for resolving the problem?</a:t>
            </a:r>
          </a:p>
          <a:p>
            <a:pPr marL="514350" indent="-514350">
              <a:buAutoNum type="arabicPeriod"/>
            </a:pPr>
            <a:r>
              <a:rPr lang="en-US" sz="3200" dirty="0">
                <a:highlight>
                  <a:srgbClr val="DDF1FF"/>
                </a:highlight>
                <a:latin typeface="Arial" panose="020B0604020202020204" pitchFamily="34" charset="0"/>
                <a:cs typeface="Arial" panose="020B0604020202020204" pitchFamily="34" charset="0"/>
              </a:rPr>
              <a:t>What do I need to do?</a:t>
            </a:r>
          </a:p>
          <a:p>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323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linds(horizontal)">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361C70-E60E-6644-B632-11844934411D}"/>
              </a:ext>
            </a:extLst>
          </p:cNvPr>
          <p:cNvPicPr>
            <a:picLocks noChangeAspect="1"/>
          </p:cNvPicPr>
          <p:nvPr/>
        </p:nvPicPr>
        <p:blipFill>
          <a:blip r:embed="rId2">
            <a:alphaModFix amt="40000"/>
          </a:blip>
          <a:stretch>
            <a:fillRect/>
          </a:stretch>
        </p:blipFill>
        <p:spPr>
          <a:xfrm flipH="1">
            <a:off x="-355376" y="0"/>
            <a:ext cx="12902750" cy="6858000"/>
          </a:xfrm>
          <a:prstGeom prst="rect">
            <a:avLst/>
          </a:prstGeom>
        </p:spPr>
      </p:pic>
      <p:sp>
        <p:nvSpPr>
          <p:cNvPr id="2" name="Title 1"/>
          <p:cNvSpPr>
            <a:spLocks noGrp="1"/>
          </p:cNvSpPr>
          <p:nvPr>
            <p:ph type="title"/>
          </p:nvPr>
        </p:nvSpPr>
        <p:spPr>
          <a:xfrm>
            <a:off x="5835316" y="197931"/>
            <a:ext cx="6356684" cy="1693079"/>
          </a:xfrm>
          <a:solidFill>
            <a:srgbClr val="00B050"/>
          </a:solidFill>
          <a:ln w="76200">
            <a:noFill/>
            <a:prstDash val="sysDot"/>
          </a:ln>
        </p:spPr>
        <p:txBody>
          <a:bodyPr>
            <a:noAutofit/>
          </a:bodyPr>
          <a:lstStyle/>
          <a:p>
            <a:pPr algn="ctr"/>
            <a:r>
              <a:rPr lang="en-US" sz="5400" b="1" dirty="0">
                <a:solidFill>
                  <a:schemeClr val="bg1"/>
                </a:solidFill>
                <a:latin typeface="Arial" charset="0"/>
                <a:ea typeface="Arial" charset="0"/>
                <a:cs typeface="Arial" charset="0"/>
              </a:rPr>
              <a:t>#4. Responsibility &amp; Accountability </a:t>
            </a:r>
          </a:p>
        </p:txBody>
      </p:sp>
      <p:sp>
        <p:nvSpPr>
          <p:cNvPr id="3" name="TextBox 2">
            <a:extLst>
              <a:ext uri="{FF2B5EF4-FFF2-40B4-BE49-F238E27FC236}">
                <a16:creationId xmlns:a16="http://schemas.microsoft.com/office/drawing/2014/main" id="{02A55C2E-6D8C-5F48-B608-25FCBC222A58}"/>
              </a:ext>
            </a:extLst>
          </p:cNvPr>
          <p:cNvSpPr txBox="1"/>
          <p:nvPr/>
        </p:nvSpPr>
        <p:spPr>
          <a:xfrm>
            <a:off x="301449" y="2725718"/>
            <a:ext cx="10586945" cy="3693319"/>
          </a:xfrm>
          <a:prstGeom prst="rect">
            <a:avLst/>
          </a:prstGeom>
          <a:noFill/>
        </p:spPr>
        <p:txBody>
          <a:bodyPr wrap="square" rtlCol="0">
            <a:spAutoFit/>
          </a:bodyPr>
          <a:lstStyle/>
          <a:p>
            <a:r>
              <a:rPr lang="en-US" sz="3200" b="1" dirty="0">
                <a:highlight>
                  <a:srgbClr val="DDF1FF"/>
                </a:highlight>
                <a:latin typeface="Arial" panose="020B0604020202020204" pitchFamily="34" charset="0"/>
                <a:cs typeface="Arial" panose="020B0604020202020204" pitchFamily="34" charset="0"/>
              </a:rPr>
              <a:t>You are responsible for everything that goes on within your team.</a:t>
            </a:r>
          </a:p>
          <a:p>
            <a:endParaRPr lang="en-US" b="1" dirty="0">
              <a:highlight>
                <a:srgbClr val="DDF1FF"/>
              </a:highlight>
              <a:latin typeface="Arial" panose="020B0604020202020204" pitchFamily="34" charset="0"/>
              <a:cs typeface="Arial" panose="020B0604020202020204" pitchFamily="34" charset="0"/>
            </a:endParaRPr>
          </a:p>
          <a:p>
            <a:r>
              <a:rPr lang="en-US" sz="3200" b="1" dirty="0">
                <a:highlight>
                  <a:srgbClr val="DDF1FF"/>
                </a:highlight>
                <a:latin typeface="Arial" panose="020B0604020202020204" pitchFamily="34" charset="0"/>
                <a:cs typeface="Arial" panose="020B0604020202020204" pitchFamily="34" charset="0"/>
              </a:rPr>
              <a:t>Do not blame other people if things go wrong.</a:t>
            </a:r>
          </a:p>
          <a:p>
            <a:endParaRPr lang="en-US" sz="1600" b="1" dirty="0">
              <a:highlight>
                <a:srgbClr val="DDF1FF"/>
              </a:highlight>
              <a:latin typeface="Arial" panose="020B0604020202020204" pitchFamily="34" charset="0"/>
              <a:cs typeface="Arial" panose="020B0604020202020204" pitchFamily="34" charset="0"/>
            </a:endParaRPr>
          </a:p>
          <a:p>
            <a:r>
              <a:rPr lang="en-US" sz="3200" b="1" dirty="0">
                <a:highlight>
                  <a:srgbClr val="DDF1FF"/>
                </a:highlight>
                <a:latin typeface="Arial" panose="020B0604020202020204" pitchFamily="34" charset="0"/>
                <a:cs typeface="Arial" panose="020B0604020202020204" pitchFamily="34" charset="0"/>
              </a:rPr>
              <a:t>Learn to TAKE RESPONSIBILITY for everything. If you show you are someone who takes responsibility, your team will learn to do the same.</a:t>
            </a:r>
          </a:p>
        </p:txBody>
      </p:sp>
    </p:spTree>
    <p:extLst>
      <p:ext uri="{BB962C8B-B14F-4D97-AF65-F5344CB8AC3E}">
        <p14:creationId xmlns:p14="http://schemas.microsoft.com/office/powerpoint/2010/main" val="147162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FEEA1D-918B-E94E-B712-08C284A48E28}"/>
              </a:ext>
            </a:extLst>
          </p:cNvPr>
          <p:cNvPicPr>
            <a:picLocks noChangeAspect="1"/>
          </p:cNvPicPr>
          <p:nvPr/>
        </p:nvPicPr>
        <p:blipFill>
          <a:blip r:embed="rId2">
            <a:alphaModFix amt="40000"/>
          </a:blip>
          <a:stretch>
            <a:fillRect/>
          </a:stretch>
        </p:blipFill>
        <p:spPr>
          <a:xfrm flipH="1">
            <a:off x="0" y="0"/>
            <a:ext cx="12192000" cy="8013488"/>
          </a:xfrm>
          <a:prstGeom prst="rect">
            <a:avLst/>
          </a:prstGeom>
        </p:spPr>
      </p:pic>
      <p:sp>
        <p:nvSpPr>
          <p:cNvPr id="2" name="Title 1"/>
          <p:cNvSpPr>
            <a:spLocks noGrp="1"/>
          </p:cNvSpPr>
          <p:nvPr>
            <p:ph type="title"/>
          </p:nvPr>
        </p:nvSpPr>
        <p:spPr>
          <a:xfrm>
            <a:off x="5835316" y="352675"/>
            <a:ext cx="6356684" cy="1693079"/>
          </a:xfrm>
          <a:solidFill>
            <a:srgbClr val="7030A0"/>
          </a:solidFill>
          <a:ln w="76200">
            <a:noFill/>
            <a:prstDash val="sysDot"/>
          </a:ln>
        </p:spPr>
        <p:txBody>
          <a:bodyPr>
            <a:noAutofit/>
          </a:bodyPr>
          <a:lstStyle/>
          <a:p>
            <a:pPr algn="ctr"/>
            <a:r>
              <a:rPr lang="en-US" sz="5400" b="1" dirty="0">
                <a:solidFill>
                  <a:schemeClr val="bg1"/>
                </a:solidFill>
                <a:latin typeface="Arial" charset="0"/>
                <a:ea typeface="Arial" charset="0"/>
                <a:cs typeface="Arial" charset="0"/>
              </a:rPr>
              <a:t>#5. Be Politically Aware</a:t>
            </a:r>
          </a:p>
        </p:txBody>
      </p:sp>
      <p:sp>
        <p:nvSpPr>
          <p:cNvPr id="3" name="TextBox 2">
            <a:extLst>
              <a:ext uri="{FF2B5EF4-FFF2-40B4-BE49-F238E27FC236}">
                <a16:creationId xmlns:a16="http://schemas.microsoft.com/office/drawing/2014/main" id="{02A55C2E-6D8C-5F48-B608-25FCBC222A58}"/>
              </a:ext>
            </a:extLst>
          </p:cNvPr>
          <p:cNvSpPr txBox="1"/>
          <p:nvPr/>
        </p:nvSpPr>
        <p:spPr>
          <a:xfrm>
            <a:off x="301449" y="2725718"/>
            <a:ext cx="10586945" cy="3539430"/>
          </a:xfrm>
          <a:prstGeom prst="rect">
            <a:avLst/>
          </a:prstGeom>
          <a:noFill/>
        </p:spPr>
        <p:txBody>
          <a:bodyPr wrap="square" rtlCol="0">
            <a:spAutoFit/>
          </a:bodyPr>
          <a:lstStyle/>
          <a:p>
            <a:r>
              <a:rPr lang="en-US" sz="3200" b="1" dirty="0">
                <a:highlight>
                  <a:srgbClr val="DDF1FF"/>
                </a:highlight>
                <a:latin typeface="Arial" panose="020B0604020202020204" pitchFamily="34" charset="0"/>
                <a:cs typeface="Arial" panose="020B0604020202020204" pitchFamily="34" charset="0"/>
              </a:rPr>
              <a:t>Sometimes, difficult decisions have to be made that people disagree with, but they are for the wider good of the organization.</a:t>
            </a:r>
          </a:p>
          <a:p>
            <a:endParaRPr lang="en-US" sz="3200" b="1" dirty="0">
              <a:highlight>
                <a:srgbClr val="DDF1FF"/>
              </a:highlight>
              <a:latin typeface="Arial" panose="020B0604020202020204" pitchFamily="34" charset="0"/>
              <a:cs typeface="Arial" panose="020B0604020202020204" pitchFamily="34" charset="0"/>
            </a:endParaRPr>
          </a:p>
          <a:p>
            <a:r>
              <a:rPr lang="en-US" sz="3200" b="1" dirty="0">
                <a:highlight>
                  <a:srgbClr val="DDF1FF"/>
                </a:highlight>
                <a:latin typeface="Arial" panose="020B0604020202020204" pitchFamily="34" charset="0"/>
                <a:cs typeface="Arial" panose="020B0604020202020204" pitchFamily="34" charset="0"/>
              </a:rPr>
              <a:t>Understand that company owners and managers need to make tough decisions for the commercial or financial benefit of the business.</a:t>
            </a:r>
          </a:p>
        </p:txBody>
      </p:sp>
    </p:spTree>
    <p:extLst>
      <p:ext uri="{BB962C8B-B14F-4D97-AF65-F5344CB8AC3E}">
        <p14:creationId xmlns:p14="http://schemas.microsoft.com/office/powerpoint/2010/main" val="126663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0B320F-35A6-9441-9178-66130F9F731C}"/>
              </a:ext>
            </a:extLst>
          </p:cNvPr>
          <p:cNvPicPr>
            <a:picLocks noChangeAspect="1"/>
          </p:cNvPicPr>
          <p:nvPr/>
        </p:nvPicPr>
        <p:blipFill>
          <a:blip r:embed="rId2">
            <a:alphaModFix amt="40000"/>
          </a:blip>
          <a:stretch>
            <a:fillRect/>
          </a:stretch>
        </p:blipFill>
        <p:spPr>
          <a:xfrm flipH="1">
            <a:off x="-1575584" y="-408448"/>
            <a:ext cx="13767583" cy="9175068"/>
          </a:xfrm>
          <a:prstGeom prst="rect">
            <a:avLst/>
          </a:prstGeom>
        </p:spPr>
      </p:pic>
      <p:sp>
        <p:nvSpPr>
          <p:cNvPr id="2" name="Title 1"/>
          <p:cNvSpPr>
            <a:spLocks noGrp="1"/>
          </p:cNvSpPr>
          <p:nvPr>
            <p:ph type="title"/>
          </p:nvPr>
        </p:nvSpPr>
        <p:spPr>
          <a:xfrm>
            <a:off x="5835316" y="352675"/>
            <a:ext cx="6356684" cy="1693079"/>
          </a:xfrm>
          <a:solidFill>
            <a:srgbClr val="FFFF00"/>
          </a:solidFill>
          <a:ln w="76200">
            <a:noFill/>
            <a:prstDash val="sysDot"/>
          </a:ln>
        </p:spPr>
        <p:txBody>
          <a:bodyPr>
            <a:noAutofit/>
          </a:bodyPr>
          <a:lstStyle/>
          <a:p>
            <a:pPr algn="ctr"/>
            <a:r>
              <a:rPr lang="en-US" sz="5400" b="1" dirty="0">
                <a:latin typeface="Arial" charset="0"/>
                <a:ea typeface="Arial" charset="0"/>
                <a:cs typeface="Arial" charset="0"/>
              </a:rPr>
              <a:t>#6. Nurture Talent</a:t>
            </a:r>
          </a:p>
        </p:txBody>
      </p:sp>
      <p:sp>
        <p:nvSpPr>
          <p:cNvPr id="3" name="TextBox 2">
            <a:extLst>
              <a:ext uri="{FF2B5EF4-FFF2-40B4-BE49-F238E27FC236}">
                <a16:creationId xmlns:a16="http://schemas.microsoft.com/office/drawing/2014/main" id="{02A55C2E-6D8C-5F48-B608-25FCBC222A58}"/>
              </a:ext>
            </a:extLst>
          </p:cNvPr>
          <p:cNvSpPr txBox="1"/>
          <p:nvPr/>
        </p:nvSpPr>
        <p:spPr>
          <a:xfrm>
            <a:off x="301449" y="2725718"/>
            <a:ext cx="10586945" cy="3416320"/>
          </a:xfrm>
          <a:prstGeom prst="rect">
            <a:avLst/>
          </a:prstGeom>
          <a:noFill/>
        </p:spPr>
        <p:txBody>
          <a:bodyPr wrap="square" rtlCol="0">
            <a:spAutoFit/>
          </a:bodyPr>
          <a:lstStyle/>
          <a:p>
            <a:r>
              <a:rPr lang="en-US" sz="5400" b="1" dirty="0">
                <a:highlight>
                  <a:srgbClr val="DDF1FF"/>
                </a:highlight>
                <a:latin typeface="Arial" panose="020B0604020202020204" pitchFamily="34" charset="0"/>
                <a:cs typeface="Arial" panose="020B0604020202020204" pitchFamily="34" charset="0"/>
              </a:rPr>
              <a:t>If you identify someone within the team or organization that has potential, help them to improve and develop.</a:t>
            </a:r>
          </a:p>
        </p:txBody>
      </p:sp>
    </p:spTree>
    <p:extLst>
      <p:ext uri="{BB962C8B-B14F-4D97-AF65-F5344CB8AC3E}">
        <p14:creationId xmlns:p14="http://schemas.microsoft.com/office/powerpoint/2010/main" val="22608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C44D95-8A2A-394F-A874-B6AC99EF96FB}"/>
              </a:ext>
            </a:extLst>
          </p:cNvPr>
          <p:cNvPicPr>
            <a:picLocks noChangeAspect="1"/>
          </p:cNvPicPr>
          <p:nvPr/>
        </p:nvPicPr>
        <p:blipFill>
          <a:blip r:embed="rId2">
            <a:alphaModFix amt="40000"/>
          </a:blip>
          <a:stretch>
            <a:fillRect/>
          </a:stretch>
        </p:blipFill>
        <p:spPr>
          <a:xfrm flipH="1">
            <a:off x="0" y="-633367"/>
            <a:ext cx="12192000" cy="8124734"/>
          </a:xfrm>
          <a:prstGeom prst="rect">
            <a:avLst/>
          </a:prstGeom>
        </p:spPr>
      </p:pic>
      <p:sp>
        <p:nvSpPr>
          <p:cNvPr id="2" name="Title 1"/>
          <p:cNvSpPr>
            <a:spLocks noGrp="1"/>
          </p:cNvSpPr>
          <p:nvPr>
            <p:ph type="title"/>
          </p:nvPr>
        </p:nvSpPr>
        <p:spPr>
          <a:xfrm>
            <a:off x="5835316" y="352675"/>
            <a:ext cx="6356684" cy="1693079"/>
          </a:xfrm>
          <a:solidFill>
            <a:srgbClr val="00B0F0"/>
          </a:solidFill>
          <a:ln w="76200">
            <a:noFill/>
            <a:prstDash val="sysDot"/>
          </a:ln>
        </p:spPr>
        <p:txBody>
          <a:bodyPr>
            <a:noAutofit/>
          </a:bodyPr>
          <a:lstStyle/>
          <a:p>
            <a:pPr algn="ctr"/>
            <a:r>
              <a:rPr lang="en-US" sz="4800" b="1" dirty="0">
                <a:latin typeface="Arial" charset="0"/>
                <a:ea typeface="Arial" charset="0"/>
                <a:cs typeface="Arial" charset="0"/>
              </a:rPr>
              <a:t>#7. Be Strategically Aware</a:t>
            </a:r>
          </a:p>
        </p:txBody>
      </p:sp>
      <p:sp>
        <p:nvSpPr>
          <p:cNvPr id="3" name="TextBox 2">
            <a:extLst>
              <a:ext uri="{FF2B5EF4-FFF2-40B4-BE49-F238E27FC236}">
                <a16:creationId xmlns:a16="http://schemas.microsoft.com/office/drawing/2014/main" id="{02A55C2E-6D8C-5F48-B608-25FCBC222A58}"/>
              </a:ext>
            </a:extLst>
          </p:cNvPr>
          <p:cNvSpPr txBox="1"/>
          <p:nvPr/>
        </p:nvSpPr>
        <p:spPr>
          <a:xfrm>
            <a:off x="301449" y="2725718"/>
            <a:ext cx="10586945" cy="3416320"/>
          </a:xfrm>
          <a:prstGeom prst="rect">
            <a:avLst/>
          </a:prstGeom>
          <a:noFill/>
        </p:spPr>
        <p:txBody>
          <a:bodyPr wrap="square" rtlCol="0">
            <a:spAutoFit/>
          </a:bodyPr>
          <a:lstStyle/>
          <a:p>
            <a:r>
              <a:rPr lang="en-US" sz="3600" b="1" dirty="0">
                <a:highlight>
                  <a:srgbClr val="DDF1FF"/>
                </a:highlight>
                <a:latin typeface="Arial" panose="020B0604020202020204" pitchFamily="34" charset="0"/>
                <a:cs typeface="Arial" panose="020B0604020202020204" pitchFamily="34" charset="0"/>
              </a:rPr>
              <a:t>Strategic awareness is where a manager or leader will combine both awareness and strategy in order to enhance knowledge of their industry, identify trends and also seize upon possible future opportunities to help the business grow and increase market share.</a:t>
            </a:r>
          </a:p>
        </p:txBody>
      </p:sp>
      <p:sp>
        <p:nvSpPr>
          <p:cNvPr id="7" name="Rounded Rectangle 6">
            <a:extLst>
              <a:ext uri="{FF2B5EF4-FFF2-40B4-BE49-F238E27FC236}">
                <a16:creationId xmlns:a16="http://schemas.microsoft.com/office/drawing/2014/main" id="{EEAEC1E9-B4FA-F44A-B097-898803E976F1}"/>
              </a:ext>
            </a:extLst>
          </p:cNvPr>
          <p:cNvSpPr/>
          <p:nvPr/>
        </p:nvSpPr>
        <p:spPr>
          <a:xfrm>
            <a:off x="301449" y="2725718"/>
            <a:ext cx="10797960" cy="34163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Arial" panose="020B0604020202020204" pitchFamily="34" charset="0"/>
                <a:cs typeface="Arial" panose="020B0604020202020204" pitchFamily="34" charset="0"/>
              </a:rPr>
              <a:t>If you are strategically aware, you are not only focusing on your day-to-day activities and responsibilities, but you are also looking holistically at potential opportunities for your team to capitalize on.</a:t>
            </a:r>
          </a:p>
        </p:txBody>
      </p:sp>
    </p:spTree>
    <p:extLst>
      <p:ext uri="{BB962C8B-B14F-4D97-AF65-F5344CB8AC3E}">
        <p14:creationId xmlns:p14="http://schemas.microsoft.com/office/powerpoint/2010/main" val="134886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linds(horizont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11861</TotalTime>
  <Words>525</Words>
  <Application>Microsoft Office PowerPoint</Application>
  <PresentationFormat>Widescreen</PresentationFormat>
  <Paragraphs>45</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Qualities Needed To Be A Highly Effective Manager</vt:lpstr>
      <vt:lpstr>#1. Vision </vt:lpstr>
      <vt:lpstr>#2. Passion </vt:lpstr>
      <vt:lpstr>#3. Steadfast </vt:lpstr>
      <vt:lpstr>#4. Responsibility &amp; Accountability </vt:lpstr>
      <vt:lpstr>#5. Be Politically Aware</vt:lpstr>
      <vt:lpstr>#6. Nurture Talent</vt:lpstr>
      <vt:lpstr>#7. Be Strategically Aware</vt:lpstr>
      <vt:lpstr>#8. Delegate Effectively</vt:lpstr>
      <vt:lpstr>#9. Honesty &amp; Integrity</vt:lpstr>
      <vt:lpstr>LET’S MOVE ON TO THE NEXT MODULE!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Arya Goswami</cp:lastModifiedBy>
  <cp:revision>348</cp:revision>
  <dcterms:created xsi:type="dcterms:W3CDTF">2019-07-15T08:12:52Z</dcterms:created>
  <dcterms:modified xsi:type="dcterms:W3CDTF">2021-12-29T09:48:10Z</dcterms:modified>
</cp:coreProperties>
</file>